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6"/>
  </p:sldMasterIdLst>
  <p:notesMasterIdLst>
    <p:notesMasterId r:id="rId23"/>
  </p:notesMasterIdLst>
  <p:handoutMasterIdLst>
    <p:handoutMasterId r:id="rId24"/>
  </p:handoutMasterIdLst>
  <p:sldIdLst>
    <p:sldId id="303" r:id="rId7"/>
    <p:sldId id="333" r:id="rId8"/>
    <p:sldId id="320" r:id="rId9"/>
    <p:sldId id="324" r:id="rId10"/>
    <p:sldId id="325" r:id="rId11"/>
    <p:sldId id="307" r:id="rId12"/>
    <p:sldId id="327" r:id="rId13"/>
    <p:sldId id="309" r:id="rId14"/>
    <p:sldId id="332" r:id="rId15"/>
    <p:sldId id="331" r:id="rId16"/>
    <p:sldId id="329" r:id="rId17"/>
    <p:sldId id="311" r:id="rId18"/>
    <p:sldId id="328" r:id="rId19"/>
    <p:sldId id="323" r:id="rId20"/>
    <p:sldId id="313" r:id="rId21"/>
    <p:sldId id="330" r:id="rId22"/>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302B84-97F7-4A38-8B86-8CCC7CFC2535}" v="1" dt="2020-11-10T16:04:48.301"/>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3979" autoAdjust="0"/>
  </p:normalViewPr>
  <p:slideViewPr>
    <p:cSldViewPr snapToGrid="0">
      <p:cViewPr varScale="1">
        <p:scale>
          <a:sx n="79" d="100"/>
          <a:sy n="79" d="100"/>
        </p:scale>
        <p:origin x="71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handoutMaster" Target="handoutMasters/handoutMaster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37819FED-4CAC-427E-AA9E-C81843C97E1B}"/>
    <pc:docChg chg="modSld">
      <pc:chgData name="Thomas Tovinger" userId="d52090d9-82c6-45ae-b052-95c46e96cc30" providerId="ADAL" clId="{37819FED-4CAC-427E-AA9E-C81843C97E1B}" dt="2020-11-10T16:04:48.300" v="0" actId="1076"/>
      <pc:docMkLst>
        <pc:docMk/>
      </pc:docMkLst>
      <pc:sldChg chg="modSp">
        <pc:chgData name="Thomas Tovinger" userId="d52090d9-82c6-45ae-b052-95c46e96cc30" providerId="ADAL" clId="{37819FED-4CAC-427E-AA9E-C81843C97E1B}" dt="2020-11-10T16:04:48.300" v="0" actId="1076"/>
        <pc:sldMkLst>
          <pc:docMk/>
          <pc:sldMk cId="0" sldId="303"/>
        </pc:sldMkLst>
        <pc:spChg chg="mod">
          <ac:chgData name="Thomas Tovinger" userId="d52090d9-82c6-45ae-b052-95c46e96cc30" providerId="ADAL" clId="{37819FED-4CAC-427E-AA9E-C81843C97E1B}" dt="2020-11-10T16:04:48.300" v="0" actId="1076"/>
          <ac:spMkLst>
            <pc:docMk/>
            <pc:sldMk cId="0" sldId="303"/>
            <ac:spMk id="9219" creationId="{352870EE-D312-45B2-945A-64CA5A09CCA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11/10/2020</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11/10/2020</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7</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10</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14</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033837" cy="284163"/>
          </a:xfrm>
          <a:prstGeom prst="rect">
            <a:avLst/>
          </a:prstGeom>
          <a:noFill/>
        </p:spPr>
        <p:txBody>
          <a:bodyPr anchor="ctr">
            <a:normAutofit fontScale="92500"/>
          </a:bodyPr>
          <a:lstStyle/>
          <a:p>
            <a:pPr>
              <a:defRPr/>
            </a:pPr>
            <a:r>
              <a:rPr lang="en-GB" spc="300" dirty="0">
                <a:solidFill>
                  <a:schemeClr val="bg1"/>
                </a:solidFill>
              </a:rPr>
              <a:t> </a:t>
            </a:r>
            <a:r>
              <a:rPr lang="en-GB" spc="300" dirty="0"/>
              <a:t>SA5#134e E-meeting 16-25 November 2020</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3913" cy="338138"/>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2020</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0"/>
            <a:ext cx="4033837" cy="296863"/>
          </a:xfrm>
          <a:prstGeom prst="rect">
            <a:avLst/>
          </a:prstGeom>
          <a:noFill/>
        </p:spPr>
        <p:txBody>
          <a:bodyPr anchor="ctr">
            <a:normAutofit fontScale="92500"/>
          </a:bodyPr>
          <a:lstStyle/>
          <a:p>
            <a:pPr>
              <a:defRPr/>
            </a:pPr>
            <a:r>
              <a:rPr lang="en-GB" spc="300" dirty="0">
                <a:solidFill>
                  <a:schemeClr val="bg1"/>
                </a:solidFill>
              </a:rPr>
              <a:t> </a:t>
            </a:r>
            <a:r>
              <a:rPr lang="en-GB" spc="300" dirty="0"/>
              <a:t>SA5#134e E-meeting 16-25 November 2020</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3913" cy="215900"/>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2020</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576072" y="2798213"/>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SA5#134e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a:solidFill>
                  <a:srgbClr val="0000CC"/>
                </a:solidFill>
                <a:latin typeface="+mj-lt"/>
                <a:ea typeface="+mj-ea"/>
                <a:cs typeface="+mj-cs"/>
              </a:rPr>
              <a:t>S5-206002</a:t>
            </a:r>
            <a:endParaRPr lang="en-GB" altLang="en-US" b="1" dirty="0">
              <a:solidFill>
                <a:srgbClr val="0000CC"/>
              </a:solidFill>
              <a:latin typeface="+mj-lt"/>
              <a:ea typeface="+mj-ea"/>
              <a:cs typeface="+mj-cs"/>
            </a:endParaRP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Process(5)</a:t>
            </a:r>
            <a:endParaRPr lang="zh-CN" altLang="en-US" dirty="0"/>
          </a:p>
        </p:txBody>
      </p:sp>
      <p:sp>
        <p:nvSpPr>
          <p:cNvPr id="4" name="矩形 3"/>
          <p:cNvSpPr/>
          <p:nvPr/>
        </p:nvSpPr>
        <p:spPr>
          <a:xfrm>
            <a:off x="447944" y="3967948"/>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sp>
        <p:nvSpPr>
          <p:cNvPr id="8" name="矩形 7"/>
          <p:cNvSpPr/>
          <p:nvPr/>
        </p:nvSpPr>
        <p:spPr>
          <a:xfrm>
            <a:off x="236456" y="785538"/>
            <a:ext cx="8563482" cy="3182410"/>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approvals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either by ‘copying’ the full comment or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group email approval, it is recommended to </a:t>
            </a:r>
            <a:r>
              <a:rPr lang="en-US" altLang="zh-CN" sz="1400" b="1" kern="0" dirty="0">
                <a:latin typeface="Calibri"/>
              </a:rPr>
              <a:t>keep the comments table separate for each </a:t>
            </a:r>
            <a:r>
              <a:rPr lang="en-US" altLang="zh-CN" sz="1400" b="1" kern="0" dirty="0" err="1">
                <a:latin typeface="Calibri"/>
              </a:rPr>
              <a:t>tdoc</a:t>
            </a:r>
            <a:endParaRPr lang="en-US" altLang="zh-CN" sz="1400" b="1" kern="0" dirty="0">
              <a:latin typeface="Calibri"/>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nvGraphicFramePr>
        <p:xfrm>
          <a:off x="577842" y="450905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9448" y="4279017"/>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&lt;Tdoc-1&gt;: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69448" y="5343343"/>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&lt;Tdoc-2&gt;: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nvGraphicFramePr>
        <p:xfrm>
          <a:off x="577842" y="5546711"/>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240454621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(6)</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approvals</a:t>
            </a:r>
            <a:r>
              <a:rPr lang="en-GB" sz="1800" dirty="0"/>
              <a:t> – coordinator and decision process</a:t>
            </a:r>
            <a:endParaRPr lang="en-GB" altLang="en-US" sz="1800" dirty="0"/>
          </a:p>
          <a:p>
            <a:pPr lvl="3">
              <a:defRPr/>
            </a:pPr>
            <a:r>
              <a:rPr lang="en-GB" sz="1600" dirty="0"/>
              <a:t>The </a:t>
            </a:r>
            <a:r>
              <a:rPr lang="en-GB" sz="1600" b="1" dirty="0"/>
              <a:t>coordinator</a:t>
            </a:r>
            <a:r>
              <a:rPr lang="en-GB" sz="1600" dirty="0"/>
              <a:t> coordinates the discussions and seeks </a:t>
            </a:r>
            <a:r>
              <a:rPr lang="en-US" sz="1600" dirty="0"/>
              <a:t>consensus</a:t>
            </a:r>
            <a:r>
              <a:rPr lang="en-GB" sz="1600" dirty="0"/>
              <a:t>. This may be for a single Tdoc thread (in which case the Tdoc author is the coordinator) or a package of grouped Tdocs (in which case the coordinator is appointed in the “Tdoc sequence proposal” or “CH Agenda and Time Plan”).</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highlight>
                  <a:srgbClr val="FFFF00"/>
                </a:highlight>
              </a:rPr>
              <a:t>Conclusions will </a:t>
            </a:r>
            <a:r>
              <a:rPr lang="en-GB" sz="1600" b="1" u="sng" dirty="0">
                <a:highlight>
                  <a:srgbClr val="FFFF00"/>
                </a:highlight>
              </a:rPr>
              <a:t>not</a:t>
            </a:r>
            <a:r>
              <a:rPr lang="en-GB" sz="1600" b="1" dirty="0">
                <a:highlight>
                  <a:srgbClr val="FFFF00"/>
                </a:highlight>
              </a:rPr>
              <a:t> be declared in each thread but be shown in intermediate and final distributions of the “OAM chair notes and conclusions” (also including </a:t>
            </a:r>
            <a:r>
              <a:rPr lang="en-GB" altLang="en-US" sz="1600" b="1" dirty="0">
                <a:highlight>
                  <a:srgbClr val="FFFF00"/>
                </a:highlight>
              </a:rPr>
              <a:t>agenda 2-5) </a:t>
            </a:r>
            <a:r>
              <a:rPr lang="en-GB" sz="1600" b="1" dirty="0">
                <a:highlight>
                  <a:srgbClr val="FFFF00"/>
                </a:highlight>
              </a:rPr>
              <a:t> and the “CH Agenda &amp; Time plan”.</a:t>
            </a:r>
            <a:r>
              <a:rPr lang="en-GB" sz="1600" b="1" dirty="0">
                <a:highlight>
                  <a:srgbClr val="00FFFF"/>
                </a:highlight>
              </a:rPr>
              <a:t> </a:t>
            </a:r>
          </a:p>
          <a:p>
            <a:pPr lvl="3">
              <a:defRPr/>
            </a:pPr>
            <a:r>
              <a:rPr lang="en-GB" sz="1600" dirty="0"/>
              <a:t>Contributions can be provided with final conclusion before the “last comment deadline”: See OAM Process and CH Process slides below.  </a:t>
            </a:r>
          </a:p>
          <a:p>
            <a:pPr lvl="3">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(7)</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highlight>
                  <a:srgbClr val="00FFFF"/>
                </a:highlight>
              </a:rPr>
              <a:t>Default time slot to use: 14.00-16.00 CET</a:t>
            </a:r>
          </a:p>
          <a:p>
            <a:pPr lvl="3"/>
            <a:r>
              <a:rPr lang="en-GB" altLang="en-US" sz="1600" dirty="0"/>
              <a:t>MCC or Chair/VC will set up each call depending on which web/audio conference tool is used.</a:t>
            </a:r>
          </a:p>
          <a:p>
            <a:pPr lvl="3"/>
            <a:r>
              <a:rPr lang="en-GB" sz="1600" b="1" dirty="0">
                <a:highlight>
                  <a:srgbClr val="FFFF00"/>
                </a:highlight>
              </a:rPr>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agreement for next step.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(7)</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Closing SA5 plenary (conf. call):</a:t>
            </a:r>
          </a:p>
          <a:p>
            <a:pPr lvl="3"/>
            <a:r>
              <a:rPr lang="en-GB" altLang="en-US" sz="1600" dirty="0">
                <a:highlight>
                  <a:srgbClr val="FFFF00"/>
                </a:highlight>
              </a:rPr>
              <a:t>The objective is to confirm the final status of each Tdoc.</a:t>
            </a:r>
          </a:p>
          <a:p>
            <a:pPr lvl="3"/>
            <a:r>
              <a:rPr lang="en-GB" altLang="en-US" sz="1600" b="1" dirty="0"/>
              <a:t>Note: </a:t>
            </a:r>
            <a:r>
              <a:rPr lang="en-GB" altLang="en-US" sz="1600" dirty="0"/>
              <a:t>Reporting the status and completion rate of each WI/SI in OAM and CH, as well as updating the target date if needed, will be done offline by the rapporteurs and leaders after the meeting.</a:t>
            </a:r>
            <a:endParaRPr lang="en-GB" altLang="en-US" sz="1600" dirty="0">
              <a:solidFill>
                <a:srgbClr val="FF0000"/>
              </a:solidFill>
            </a:endParaRPr>
          </a:p>
          <a:p>
            <a:pPr lvl="3"/>
            <a:r>
              <a:rPr lang="en-GB" altLang="en-US" sz="1600" dirty="0"/>
              <a:t>SA5 Closing Plenary Agenda will be organized in the following order:</a:t>
            </a:r>
          </a:p>
          <a:p>
            <a:pPr lvl="4"/>
            <a:r>
              <a:rPr lang="en-GB" altLang="en-US" dirty="0"/>
              <a:t>SA5 Plenary level topics </a:t>
            </a:r>
          </a:p>
          <a:p>
            <a:pPr lvl="4"/>
            <a:r>
              <a:rPr lang="en-GB" altLang="en-US" dirty="0"/>
              <a:t>CH topics</a:t>
            </a:r>
          </a:p>
          <a:p>
            <a:pPr lvl="4"/>
            <a:r>
              <a:rPr lang="en-GB" altLang="en-US" dirty="0"/>
              <a:t>OAM topics</a:t>
            </a:r>
          </a:p>
          <a:p>
            <a:pPr lvl="3"/>
            <a:endParaRPr lang="en-GB" altLang="en-US" sz="1800" dirty="0"/>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“chairman notes” capturing key output so far. </a:t>
            </a:r>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highlight>
                  <a:srgbClr val="FFFF00"/>
                </a:highlight>
              </a:rPr>
              <a:t>Revised </a:t>
            </a:r>
            <a:r>
              <a:rPr lang="en-GB" altLang="en-US" sz="1600" dirty="0" err="1">
                <a:highlight>
                  <a:srgbClr val="FFFF00"/>
                </a:highlight>
              </a:rPr>
              <a:t>Tdoc</a:t>
            </a:r>
            <a:r>
              <a:rPr lang="en-GB" altLang="en-US" sz="1600" dirty="0">
                <a:highlight>
                  <a:srgbClr val="FFFF00"/>
                </a:highlight>
              </a:rPr>
              <a:t>#  for </a:t>
            </a:r>
            <a:r>
              <a:rPr lang="en-US" altLang="en-US" sz="1600" dirty="0">
                <a:highlight>
                  <a:srgbClr val="FFFF00"/>
                </a:highlight>
              </a:rPr>
              <a:t>a</a:t>
            </a:r>
            <a:r>
              <a:rPr lang="en-GB" altLang="en-US" sz="1600" dirty="0" err="1">
                <a:highlight>
                  <a:srgbClr val="FFFF00"/>
                </a:highlight>
              </a:rPr>
              <a:t>pproved</a:t>
            </a:r>
            <a:r>
              <a:rPr lang="en-GB" altLang="en-US" sz="1600" dirty="0">
                <a:highlight>
                  <a:srgbClr val="FFFF00"/>
                </a:highlight>
              </a:rPr>
              <a:t> </a:t>
            </a:r>
            <a:r>
              <a:rPr lang="en-GB" altLang="en-US" sz="1600" dirty="0" err="1">
                <a:highlight>
                  <a:srgbClr val="FFFF00"/>
                </a:highlight>
              </a:rPr>
              <a:t>Tdocs</a:t>
            </a:r>
            <a:r>
              <a:rPr lang="en-GB" altLang="en-US" sz="1600" dirty="0">
                <a:highlight>
                  <a:srgbClr val="FFFF00"/>
                </a:highlight>
              </a:rPr>
              <a:t> will be allocated by the VC and the author will upload the final version in Inbox.</a:t>
            </a:r>
            <a:r>
              <a:rPr lang="en-GB" altLang="en-US" sz="1600" b="1" dirty="0">
                <a:highlight>
                  <a:srgbClr val="FFFF00"/>
                </a:highlight>
              </a:rPr>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a:p>
            <a:pPr lvl="3">
              <a:defRPr/>
            </a:pPr>
            <a:r>
              <a:rPr lang="en-GB" altLang="en-US" sz="1600" dirty="0"/>
              <a:t>A final version of the “</a:t>
            </a:r>
            <a:r>
              <a:rPr lang="en-US" altLang="en-US" sz="1600" dirty="0"/>
              <a:t>CH Agenda and Time Plan” document</a:t>
            </a:r>
            <a:r>
              <a:rPr lang="en-GB" altLang="en-US" sz="1600" dirty="0"/>
              <a:t> reflecting final status of all Tdocs will be sent out by </a:t>
            </a:r>
            <a:r>
              <a:rPr lang="en-US" altLang="en-US" sz="1600" dirty="0">
                <a:solidFill>
                  <a:srgbClr val="00B0F0"/>
                </a:solidFill>
              </a:rPr>
              <a:t>Friday 20 Nov 18.00 CET</a:t>
            </a:r>
            <a:endParaRPr lang="en-GB" altLang="en-US" sz="1600" dirty="0">
              <a:solidFill>
                <a:srgbClr val="FF0000"/>
              </a:solidFill>
            </a:endParaRPr>
          </a:p>
          <a:p>
            <a:pPr lvl="3">
              <a:defRPr/>
            </a:pPr>
            <a:r>
              <a:rPr lang="en-GB" altLang="en-US" sz="1600" dirty="0"/>
              <a:t>All final Tdoc versions shall be uploaded by </a:t>
            </a:r>
            <a:r>
              <a:rPr lang="en-US" altLang="en-US" sz="1600" dirty="0">
                <a:solidFill>
                  <a:srgbClr val="00B0F0"/>
                </a:solidFill>
              </a:rPr>
              <a:t>Friday 20 Nov 16.00 CET</a:t>
            </a:r>
            <a:endParaRPr lang="en-GB" altLang="en-US" sz="1600" dirty="0">
              <a:solidFill>
                <a:srgbClr val="FF0000"/>
              </a:solidFill>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agreements, no comments for X days since last revision) </a:t>
            </a:r>
            <a:r>
              <a:rPr lang="en-GB" sz="1600" b="1" dirty="0"/>
              <a:t> in two </a:t>
            </a:r>
            <a:r>
              <a:rPr lang="sv-SE" sz="1600" b="1" dirty="0"/>
              <a:t>separate ”Chair notes and conclusions” </a:t>
            </a:r>
            <a:r>
              <a:rPr lang="sv-SE" sz="1600" dirty="0"/>
              <a:t>documents</a:t>
            </a:r>
            <a:r>
              <a:rPr lang="en-GB" sz="1600" dirty="0"/>
              <a:t> (about half of the agenda items in each). These documents will also capture </a:t>
            </a:r>
            <a:r>
              <a:rPr lang="en-GB" altLang="en-US" sz="1600" dirty="0"/>
              <a:t>all conclusions. Final versions shall be uploaded before the closing plenary, and a merged </a:t>
            </a:r>
            <a:r>
              <a:rPr lang="en-GB" sz="1600" dirty="0"/>
              <a:t>version will be produced after the meeting.</a:t>
            </a:r>
          </a:p>
          <a:p>
            <a:pPr lvl="3">
              <a:defRPr/>
            </a:pPr>
            <a:r>
              <a:rPr lang="en-US" sz="1600" dirty="0"/>
              <a:t>Collection of agreements or </a:t>
            </a:r>
            <a:r>
              <a:rPr lang="en-US" altLang="zh-CN" sz="1600" dirty="0"/>
              <a:t>potential </a:t>
            </a:r>
            <a:r>
              <a:rPr lang="en-US" sz="1600" dirty="0"/>
              <a:t>way forward options could be sent by the coordinators to the exploder, to be captured in the chair notes. Agreements made in conf. calls are also captured in the chair notes.</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370012"/>
            <a:ext cx="8388350" cy="5487988"/>
          </a:xfrm>
        </p:spPr>
        <p:txBody>
          <a:bodyPr/>
          <a:lstStyle/>
          <a:p>
            <a:pPr lvl="2">
              <a:defRPr/>
            </a:pPr>
            <a:r>
              <a:rPr lang="en-GB" altLang="en-US" sz="1800" dirty="0"/>
              <a:t>Tdoc status</a:t>
            </a:r>
          </a:p>
          <a:p>
            <a:pPr lvl="3">
              <a:defRPr/>
            </a:pPr>
            <a:endParaRPr lang="en-GB" altLang="en-US" sz="1600" dirty="0"/>
          </a:p>
          <a:p>
            <a:pPr lvl="3">
              <a:defRPr/>
            </a:pPr>
            <a:r>
              <a:rPr lang="en-GB" altLang="en-US" sz="1600" b="1" dirty="0"/>
              <a:t>The Chair/VC will give out a new Tdoc# for each ‘revised and approved’ Tdoc (unless it was created during the meeting, see slide 9). </a:t>
            </a:r>
            <a:r>
              <a:rPr lang="en-GB" altLang="en-US" sz="1600" dirty="0"/>
              <a:t>If a Tdoc is not approved, the original Tdoc is Noted (or Not pursued) and no new Tdoc# will be allocated.</a:t>
            </a:r>
          </a:p>
          <a:p>
            <a:pPr lvl="3">
              <a:defRPr/>
            </a:pPr>
            <a:r>
              <a:rPr lang="en-GB" sz="1600" dirty="0"/>
              <a:t>For each Tdoc,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objection</a:t>
            </a:r>
            <a:r>
              <a:rPr lang="en-GB" sz="1600" dirty="0">
                <a:highlight>
                  <a:srgbClr val="FFFF00"/>
                </a:highlight>
              </a:rPr>
              <a:t> </a:t>
            </a:r>
            <a:r>
              <a:rPr lang="en-GB" sz="1600" dirty="0"/>
              <a:t>in the email thread during that time window. </a:t>
            </a:r>
            <a:r>
              <a:rPr lang="en-GB" sz="1600" b="1" dirty="0"/>
              <a:t>If no objections are received after last revision upload and before deadline for last comments, we conclude that the document is agreed/approved. In this case, editorial modifications are still allowed to be included in the final version if the group agrees.</a:t>
            </a:r>
            <a:r>
              <a:rPr lang="en-GB" sz="1600" b="1" dirty="0">
                <a:highlight>
                  <a:srgbClr val="FFFF00"/>
                </a:highlight>
              </a:rPr>
              <a:t> </a:t>
            </a:r>
            <a:endParaRPr lang="en-GB" altLang="en-US" sz="1600" b="1" dirty="0">
              <a:highlight>
                <a:srgbClr val="FFFF00"/>
              </a:highlight>
            </a:endParaRPr>
          </a:p>
          <a:p>
            <a:pPr lvl="3">
              <a:defRPr/>
            </a:pPr>
            <a:r>
              <a:rPr lang="en-GB" altLang="en-US" sz="1600" b="1" dirty="0">
                <a:highlight>
                  <a:srgbClr val="FFFF00"/>
                </a:highlight>
              </a:rPr>
              <a:t>Final version of all revised and approved Tdoc</a:t>
            </a:r>
            <a:r>
              <a:rPr lang="en-US" altLang="zh-CN" sz="1600" b="1" dirty="0">
                <a:highlight>
                  <a:srgbClr val="FFFF00"/>
                </a:highlight>
              </a:rPr>
              <a:t>s</a:t>
            </a:r>
            <a:r>
              <a:rPr lang="en-GB" altLang="en-US" sz="1600" b="1" dirty="0">
                <a:highlight>
                  <a:srgbClr val="FFFF00"/>
                </a:highlight>
              </a:rPr>
              <a:t> shall be uploaded by the author to the Inbox</a:t>
            </a:r>
            <a:r>
              <a:rPr lang="en-GB" altLang="en-US" sz="1600" dirty="0"/>
              <a:t> folder (not the Drafts folder) by the end of the meeting. </a:t>
            </a:r>
          </a:p>
        </p:txBody>
      </p:sp>
    </p:spTree>
    <p:extLst>
      <p:ext uri="{BB962C8B-B14F-4D97-AF65-F5344CB8AC3E}">
        <p14:creationId xmlns:p14="http://schemas.microsoft.com/office/powerpoint/2010/main" val="228221059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instructions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t>Bla</a:t>
            </a:r>
            <a:r>
              <a:rPr lang="en-GB" altLang="en-US" sz="1600" i="1" dirty="0">
                <a:latin typeface="Arial" panose="020B0604020202020204" pitchFamily="34" charset="0"/>
                <a:cs typeface="Arial" panose="020B0604020202020204" pitchFamily="34" charset="0"/>
              </a:rPr>
              <a:t>ck font throughout this document indicates the generic part of the process</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endParaRPr lang="en-GB" sz="1600" dirty="0"/>
          </a:p>
        </p:txBody>
      </p:sp>
    </p:spTree>
    <p:extLst>
      <p:ext uri="{BB962C8B-B14F-4D97-AF65-F5344CB8AC3E}">
        <p14:creationId xmlns:p14="http://schemas.microsoft.com/office/powerpoint/2010/main" val="4561562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257014"/>
            <a:ext cx="8388350" cy="5357542"/>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S5-206000. </a:t>
            </a:r>
          </a:p>
          <a:p>
            <a:pPr lvl="1">
              <a:defRPr/>
            </a:pPr>
            <a:r>
              <a:rPr lang="en-GB" altLang="en-US" sz="1800" dirty="0"/>
              <a:t>The meeting type is ad-hoc, meaning that this meeting will not count for voting powers but MCC strongly encourages delegates to register their participation.</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426344"/>
            <a:ext cx="8484970" cy="5240338"/>
          </a:xfrm>
        </p:spPr>
        <p:txBody>
          <a:bodyPr/>
          <a:lstStyle/>
          <a:p>
            <a:pPr lvl="1"/>
            <a:r>
              <a:rPr lang="en-US" altLang="en-US" sz="2000" dirty="0"/>
              <a:t>E-meeting to run from </a:t>
            </a:r>
            <a:r>
              <a:rPr lang="en-US" altLang="en-US" sz="2000" dirty="0">
                <a:solidFill>
                  <a:srgbClr val="00B0F0"/>
                </a:solidFill>
              </a:rPr>
              <a:t>16 to 25 November </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err="1"/>
              <a:t>Tdoc</a:t>
            </a:r>
            <a:r>
              <a:rPr lang="en-US" altLang="en-US" sz="1800" dirty="0"/>
              <a:t> submission: </a:t>
            </a:r>
            <a:r>
              <a:rPr lang="en-GB" altLang="en-US" sz="1800" dirty="0">
                <a:solidFill>
                  <a:srgbClr val="00B0F0"/>
                </a:solidFill>
              </a:rPr>
              <a:t>Friday </a:t>
            </a:r>
            <a:r>
              <a:rPr lang="en-US" altLang="en-US" sz="1800" dirty="0">
                <a:solidFill>
                  <a:srgbClr val="00B0F0"/>
                </a:solidFill>
              </a:rPr>
              <a:t>6 Nov </a:t>
            </a:r>
            <a:r>
              <a:rPr lang="en-GB" altLang="en-US" sz="1800" dirty="0">
                <a:solidFill>
                  <a:srgbClr val="00B0F0"/>
                </a:solidFill>
              </a:rPr>
              <a:t>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altLang="en-US" sz="1800" dirty="0">
                <a:solidFill>
                  <a:srgbClr val="00B0F0"/>
                </a:solidFill>
              </a:rPr>
              <a:t>Monday 9 Nov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16 Nov </a:t>
            </a:r>
            <a:r>
              <a:rPr lang="en-US" altLang="en-US" sz="2000" dirty="0">
                <a:solidFill>
                  <a:srgbClr val="00B0F0"/>
                </a:solidFill>
              </a:rPr>
              <a:t>09:00 CET</a:t>
            </a:r>
          </a:p>
          <a:p>
            <a:pPr lvl="1"/>
            <a:r>
              <a:rPr lang="en-US" altLang="en-US" sz="2000" dirty="0"/>
              <a:t>Closing SA5 plenary (conf. call) </a:t>
            </a:r>
            <a:r>
              <a:rPr lang="en-US" altLang="en-US" sz="2000" dirty="0">
                <a:solidFill>
                  <a:srgbClr val="00B0F0"/>
                </a:solidFill>
              </a:rPr>
              <a:t>Wednesday 25 Nov </a:t>
            </a:r>
            <a:r>
              <a:rPr lang="en-US" altLang="en-US" sz="2000" dirty="0">
                <a:solidFill>
                  <a:srgbClr val="00B0F0"/>
                </a:solidFill>
                <a:highlight>
                  <a:srgbClr val="FFFF00"/>
                </a:highlight>
              </a:rPr>
              <a:t>14:00-17:00 CET</a:t>
            </a:r>
            <a:endParaRPr lang="en-US" altLang="en-US" sz="2000" dirty="0">
              <a:highlight>
                <a:srgbClr val="FFFF00"/>
              </a:highlight>
            </a:endParaRPr>
          </a:p>
          <a:p>
            <a:pPr lvl="1"/>
            <a:r>
              <a:rPr lang="en-GB" sz="2000" dirty="0"/>
              <a:t>All final Tdoc versions shall be uploaded by </a:t>
            </a:r>
            <a:r>
              <a:rPr lang="en-US" altLang="en-US" sz="2000" dirty="0">
                <a:solidFill>
                  <a:srgbClr val="00B0F0"/>
                </a:solidFill>
              </a:rPr>
              <a:t>Wed. 25 Nov </a:t>
            </a:r>
            <a:r>
              <a:rPr lang="en-GB" sz="2000" dirty="0">
                <a:solidFill>
                  <a:srgbClr val="00B0F0"/>
                </a:solidFill>
              </a:rPr>
              <a:t>17:00 CET.</a:t>
            </a:r>
            <a:endParaRPr lang="en-US" altLang="en-US" sz="2000" dirty="0">
              <a:solidFill>
                <a:srgbClr val="00B0F0"/>
              </a:solidFill>
            </a:endParaRPr>
          </a:p>
          <a:p>
            <a:pPr lvl="1"/>
            <a:r>
              <a:rPr lang="en-US" altLang="en-US" sz="2000" dirty="0"/>
              <a:t>End of E-meeting: </a:t>
            </a:r>
            <a:r>
              <a:rPr lang="en-US" altLang="en-US" sz="2000" dirty="0">
                <a:solidFill>
                  <a:srgbClr val="00B0F0"/>
                </a:solidFill>
              </a:rPr>
              <a:t>Wed. 25 Nov </a:t>
            </a:r>
            <a:r>
              <a:rPr lang="en-GB" sz="2000" dirty="0">
                <a:solidFill>
                  <a:srgbClr val="00B0F0"/>
                </a:solidFill>
              </a:rPr>
              <a:t>17:00 CET</a:t>
            </a:r>
            <a:endParaRPr lang="en-US" altLang="en-US" sz="2000" dirty="0">
              <a:solidFill>
                <a:srgbClr val="00B0F0"/>
              </a:solidFill>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316872"/>
            <a:ext cx="8388350" cy="5240338"/>
          </a:xfrm>
        </p:spPr>
        <p:txBody>
          <a:bodyPr/>
          <a:lstStyle/>
          <a:p>
            <a:pPr lvl="1"/>
            <a:r>
              <a:rPr lang="en-US" altLang="en-US" sz="2000" dirty="0"/>
              <a:t>Start of OAM E-meeting</a:t>
            </a:r>
            <a:r>
              <a:rPr lang="en-US" altLang="en-US" sz="2000" dirty="0">
                <a:solidFill>
                  <a:srgbClr val="00B0F0"/>
                </a:solidFill>
              </a:rPr>
              <a:t>: Monday </a:t>
            </a:r>
            <a:r>
              <a:rPr lang="sv-SE" altLang="en-US" sz="2000" dirty="0">
                <a:solidFill>
                  <a:srgbClr val="00B0F0"/>
                </a:solidFill>
              </a:rPr>
              <a:t>16 </a:t>
            </a:r>
            <a:r>
              <a:rPr lang="fr-FR" altLang="en-US" sz="2000" dirty="0" err="1">
                <a:solidFill>
                  <a:srgbClr val="00B0F0"/>
                </a:solidFill>
              </a:rPr>
              <a:t>Nov</a:t>
            </a:r>
            <a:r>
              <a:rPr lang="en-US" altLang="en-US" sz="2000" dirty="0">
                <a:solidFill>
                  <a:srgbClr val="00B0F0"/>
                </a:solidFill>
              </a:rPr>
              <a:t> 09:00 CET</a:t>
            </a:r>
          </a:p>
          <a:p>
            <a:pPr lvl="1"/>
            <a:r>
              <a:rPr lang="en-US" altLang="en-US" sz="2000" dirty="0"/>
              <a:t>Start of CH E-meeting: </a:t>
            </a:r>
            <a:r>
              <a:rPr lang="en-US" altLang="en-US" sz="2000" dirty="0">
                <a:solidFill>
                  <a:srgbClr val="00B0F0"/>
                </a:solidFill>
              </a:rPr>
              <a:t>Monday </a:t>
            </a:r>
            <a:r>
              <a:rPr lang="sv-SE" altLang="en-US" sz="2000" dirty="0">
                <a:solidFill>
                  <a:srgbClr val="00B0F0"/>
                </a:solidFill>
              </a:rPr>
              <a:t>16 </a:t>
            </a:r>
            <a:r>
              <a:rPr lang="fr-FR" altLang="en-US" sz="2000" dirty="0" err="1">
                <a:solidFill>
                  <a:srgbClr val="00B0F0"/>
                </a:solidFill>
              </a:rPr>
              <a:t>Nov</a:t>
            </a:r>
            <a:r>
              <a:rPr lang="fr-FR" altLang="en-US" sz="2000" dirty="0">
                <a:solidFill>
                  <a:srgbClr val="00B0F0"/>
                </a:solidFill>
              </a:rPr>
              <a:t> </a:t>
            </a:r>
            <a:r>
              <a:rPr lang="en-US" altLang="en-US" sz="2000" dirty="0">
                <a:solidFill>
                  <a:srgbClr val="00B0F0"/>
                </a:solidFill>
              </a:rPr>
              <a:t>09:00 CET</a:t>
            </a:r>
          </a:p>
          <a:p>
            <a:pPr lvl="1"/>
            <a:r>
              <a:rPr lang="en-US" altLang="en-US" sz="2000" dirty="0"/>
              <a:t>Last revision upload: </a:t>
            </a:r>
          </a:p>
          <a:p>
            <a:pPr lvl="2"/>
            <a:r>
              <a:rPr lang="en-US" altLang="en-US" sz="1800" dirty="0">
                <a:solidFill>
                  <a:srgbClr val="00B0F0"/>
                </a:solidFill>
              </a:rPr>
              <a:t>OAM: Tuesday 24 Nov 12:00 CET</a:t>
            </a:r>
          </a:p>
          <a:p>
            <a:pPr lvl="2"/>
            <a:r>
              <a:rPr lang="en-US" altLang="en-US" sz="1800" dirty="0">
                <a:solidFill>
                  <a:srgbClr val="00B0F0"/>
                </a:solidFill>
              </a:rPr>
              <a:t>CH: Thursday 19 Nov 18:00  CET</a:t>
            </a:r>
          </a:p>
          <a:p>
            <a:pPr lvl="1"/>
            <a:r>
              <a:rPr lang="en-US" altLang="en-US" sz="2000" dirty="0"/>
              <a:t>Last comments: </a:t>
            </a:r>
          </a:p>
          <a:p>
            <a:pPr lvl="2"/>
            <a:r>
              <a:rPr lang="en-US" altLang="en-US" sz="1800" dirty="0">
                <a:solidFill>
                  <a:srgbClr val="00B0F0"/>
                </a:solidFill>
              </a:rPr>
              <a:t>OAM: Tuesday 24 Nov 23:59 CET</a:t>
            </a:r>
          </a:p>
          <a:p>
            <a:pPr lvl="2"/>
            <a:r>
              <a:rPr lang="en-US" altLang="en-US" sz="1800" dirty="0">
                <a:solidFill>
                  <a:srgbClr val="00B0F0"/>
                </a:solidFill>
              </a:rPr>
              <a:t>CH: Friday 20 Nov 8:00 CET </a:t>
            </a:r>
          </a:p>
          <a:p>
            <a:pPr lvl="1"/>
            <a:r>
              <a:rPr lang="en-US" altLang="en-US" sz="2000" dirty="0"/>
              <a:t>End of OAM E-meeting: </a:t>
            </a:r>
            <a:r>
              <a:rPr lang="en-US" altLang="en-US" sz="2000" dirty="0">
                <a:solidFill>
                  <a:srgbClr val="00B0F0"/>
                </a:solidFill>
              </a:rPr>
              <a:t>Wednesday 25 Nov 13:00 CET</a:t>
            </a:r>
          </a:p>
          <a:p>
            <a:pPr lvl="1"/>
            <a:r>
              <a:rPr lang="en-US" altLang="en-US" sz="2000" dirty="0"/>
              <a:t>Closing CH Plenary conf call: </a:t>
            </a:r>
            <a:r>
              <a:rPr lang="en-US" altLang="en-US" sz="2000" dirty="0">
                <a:solidFill>
                  <a:srgbClr val="00B0F0"/>
                </a:solidFill>
              </a:rPr>
              <a:t>Friday 20 Nov 14:00-16:00 CET </a:t>
            </a:r>
          </a:p>
          <a:p>
            <a:pPr lvl="1"/>
            <a:r>
              <a:rPr lang="en-US" altLang="en-US" sz="2000" dirty="0"/>
              <a:t>End of CH E-meeting:</a:t>
            </a:r>
            <a:r>
              <a:rPr lang="en-US" altLang="en-US" sz="2000" dirty="0">
                <a:solidFill>
                  <a:srgbClr val="FF0000"/>
                </a:solidFill>
              </a:rPr>
              <a:t> </a:t>
            </a:r>
            <a:r>
              <a:rPr lang="en-US" altLang="en-US" sz="2000" dirty="0">
                <a:solidFill>
                  <a:srgbClr val="00B0F0"/>
                </a:solidFill>
              </a:rPr>
              <a:t>Friday 20 Nov 16:00 CET </a:t>
            </a:r>
          </a:p>
        </p:txBody>
      </p:sp>
    </p:spTree>
    <p:extLst>
      <p:ext uri="{BB962C8B-B14F-4D97-AF65-F5344CB8AC3E}">
        <p14:creationId xmlns:p14="http://schemas.microsoft.com/office/powerpoint/2010/main" val="21494363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196339" y="802047"/>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contributions (uploaded after the deadline) will not be treated. The only exception to this may be: </a:t>
            </a:r>
            <a:r>
              <a:rPr lang="en-GB" altLang="en-US" sz="1600" dirty="0"/>
              <a:t>a)</a:t>
            </a:r>
            <a:r>
              <a:rPr lang="en-GB" altLang="en-US" sz="1600" b="1" dirty="0"/>
              <a:t> </a:t>
            </a:r>
            <a:r>
              <a:rPr lang="en-GB" altLang="en-US" sz="1600" dirty="0"/>
              <a:t>Stage 3 CRs where corresponding Stage 2 definitions are agreed, b) new contributions agreed to be created in a conf. call during the meeting, c) late incoming LSs or d) CRs to </a:t>
            </a:r>
            <a:r>
              <a:rPr lang="en-GB" sz="1600" dirty="0"/>
              <a:t>correct</a:t>
            </a:r>
            <a:r>
              <a:rPr lang="en-GB" altLang="en-US" sz="1600" dirty="0"/>
              <a:t> CR implementation errors.</a:t>
            </a:r>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altLang="en-US" sz="1600" dirty="0"/>
              <a:t>Start of the </a:t>
            </a:r>
            <a:r>
              <a:rPr lang="en-GB" sz="1600" dirty="0"/>
              <a:t>email approval</a:t>
            </a:r>
            <a:r>
              <a:rPr lang="en-GB" altLang="en-US" sz="1600" dirty="0"/>
              <a:t> threads </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slide 8)</a:t>
            </a:r>
            <a:r>
              <a:rPr lang="en-GB" sz="1600" b="1" dirty="0"/>
              <a:t>. </a:t>
            </a:r>
            <a:endParaRPr lang="en-GB" sz="1600" dirty="0"/>
          </a:p>
          <a:p>
            <a:pPr lvl="2"/>
            <a:r>
              <a:rPr lang="en-GB" sz="1600" dirty="0"/>
              <a:t>A </a:t>
            </a:r>
            <a:r>
              <a:rPr lang="en-GB" sz="1600" dirty="0" err="1"/>
              <a:t>tdoc</a:t>
            </a:r>
            <a:r>
              <a:rPr lang="en-GB" sz="1600" dirty="0"/>
              <a:t>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a:t>
            </a:r>
            <a:r>
              <a:rPr lang="en-GB" sz="1600" dirty="0" err="1"/>
              <a:t>tdoc</a:t>
            </a:r>
            <a:r>
              <a:rPr lang="en-GB" sz="1600" dirty="0"/>
              <a:t> is already included in a </a:t>
            </a:r>
            <a:r>
              <a:rPr lang="en-GB" sz="1600" dirty="0" err="1"/>
              <a:t>tdoc</a:t>
            </a:r>
            <a:r>
              <a:rPr lang="en-GB" sz="1600" dirty="0"/>
              <a:t> group. </a:t>
            </a:r>
            <a:endParaRPr lang="en-GB" altLang="en-US" sz="1600" dirty="0"/>
          </a:p>
          <a:p>
            <a:pPr lvl="2"/>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approvals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given in the “</a:t>
            </a:r>
            <a:r>
              <a:rPr lang="en-US" altLang="en-US" sz="1600" dirty="0" err="1"/>
              <a:t>AgendaWithTdocAllocation</a:t>
            </a:r>
            <a:r>
              <a:rPr lang="en-GB" altLang="zh-CN" sz="1600" dirty="0">
                <a:ea typeface="宋体" panose="02010600030101010101" pitchFamily="2" charset="-122"/>
              </a:rPr>
              <a:t>” and the OAM chair notes, and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5527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90290" y="820840"/>
            <a:ext cx="8388350" cy="5487988"/>
          </a:xfrm>
        </p:spPr>
        <p:txBody>
          <a:bodyPr/>
          <a:lstStyle/>
          <a:p>
            <a:pPr lvl="2">
              <a:defRPr/>
            </a:pPr>
            <a:r>
              <a:rPr lang="en-GB" altLang="en-US" sz="1800" dirty="0"/>
              <a:t>Email approvals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latin typeface="Segoe UI" panose="020B0502040204020203" pitchFamily="34" charset="0"/>
                <a:cs typeface="Arial" panose="020B0604020202020204" pitchFamily="34" charset="0"/>
              </a:rPr>
              <a:t>/</a:t>
            </a:r>
            <a:r>
              <a:rPr lang="en-GB" altLang="en-US" sz="1600" dirty="0" err="1">
                <a:solidFill>
                  <a:srgbClr val="000000"/>
                </a:solidFill>
                <a:latin typeface="Segoe UI" panose="020B0502040204020203" pitchFamily="34" charset="0"/>
                <a:cs typeface="Arial" panose="020B0604020202020204" pitchFamily="34" charset="0"/>
              </a:rPr>
              <a:t>tsg_sa</a:t>
            </a:r>
            <a:r>
              <a:rPr lang="en-GB" altLang="en-US" sz="1600" dirty="0">
                <a:solidFill>
                  <a:srgbClr val="000000"/>
                </a:solidFill>
                <a:latin typeface="Segoe UI" panose="020B0502040204020203" pitchFamily="34" charset="0"/>
                <a:cs typeface="Arial" panose="020B0604020202020204" pitchFamily="34" charset="0"/>
              </a:rPr>
              <a:t>/WG5_TM/</a:t>
            </a:r>
            <a:r>
              <a:rPr lang="en-GB" altLang="en-US" sz="1600" dirty="0">
                <a:solidFill>
                  <a:srgbClr val="00B0F0"/>
                </a:solidFill>
                <a:latin typeface="Segoe UI" panose="020B0502040204020203" pitchFamily="34" charset="0"/>
                <a:cs typeface="Arial" panose="020B0604020202020204" pitchFamily="34" charset="0"/>
              </a:rPr>
              <a:t>TSGS5_134e</a:t>
            </a:r>
            <a:r>
              <a:rPr lang="en-GB" altLang="en-US" sz="1600" dirty="0">
                <a:solidFill>
                  <a:srgbClr val="000000"/>
                </a:solidFill>
                <a:latin typeface="Segoe UI" panose="020B0502040204020203" pitchFamily="34" charset="0"/>
                <a:cs typeface="Arial" panose="020B0604020202020204" pitchFamily="34" charset="0"/>
              </a:rPr>
              <a: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FFFF00"/>
                </a:highlight>
              </a:rPr>
              <a:t>Revisions of Tdocs submitted before the meeting start: </a:t>
            </a:r>
            <a:r>
              <a:rPr lang="en-US" altLang="en-US" sz="1600" dirty="0">
                <a:highlight>
                  <a:srgbClr val="FFFF00"/>
                </a:highlight>
              </a:rPr>
              <a:t> Use xxxrev1/rev2 etc., and then if approved, a new Tdoc# will be allocated for the final version.</a:t>
            </a:r>
          </a:p>
          <a:p>
            <a:pPr lvl="3">
              <a:defRPr/>
            </a:pPr>
            <a:r>
              <a:rPr lang="en-US" altLang="en-US" sz="1600" b="1" dirty="0">
                <a:highlight>
                  <a:srgbClr val="FFFF00"/>
                </a:highlight>
              </a:rPr>
              <a:t>Revisions of new Tdocs created during the meeting, or late Tdocs which were not </a:t>
            </a:r>
            <a:r>
              <a:rPr lang="en-GB" altLang="en-US" sz="1600" b="1" dirty="0">
                <a:highlight>
                  <a:srgbClr val="FFFF00"/>
                </a:highlight>
              </a:rPr>
              <a:t>submitted</a:t>
            </a:r>
            <a:r>
              <a:rPr lang="en-US" altLang="en-US" sz="1600" b="1" dirty="0">
                <a:highlight>
                  <a:srgbClr val="FFFF00"/>
                </a:highlight>
              </a:rPr>
              <a:t> before meeting start:</a:t>
            </a:r>
            <a:r>
              <a:rPr lang="en-US" altLang="en-US" sz="1600" dirty="0">
                <a:highlight>
                  <a:srgbClr val="FFFF00"/>
                </a:highlight>
              </a:rPr>
              <a:t> Use xxxd1/d2 etc., and the same Tdoc# will be used for the final version.</a:t>
            </a: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r>
              <a:rPr lang="en-GB" sz="1600" dirty="0"/>
              <a:t>New </a:t>
            </a:r>
            <a:r>
              <a:rPr lang="en-GB" sz="1600" dirty="0" err="1"/>
              <a:t>tdocs</a:t>
            </a:r>
            <a:r>
              <a:rPr lang="en-GB" sz="1600" dirty="0"/>
              <a:t> created during the meeting should always have a separate thread, even if they relate to an existing tdoc group, to avoid renaming the thread title.</a:t>
            </a:r>
            <a:endParaRPr lang="en-US" altLang="en-US" sz="1600" dirty="0"/>
          </a:p>
          <a:p>
            <a:pPr lvl="3">
              <a:defRPr/>
            </a:pPr>
            <a:r>
              <a:rPr lang="en-GB" altLang="en-US" sz="1600" b="1" dirty="0"/>
              <a:t>If two Tdocs are merged, </a:t>
            </a:r>
            <a:r>
              <a:rPr lang="en-GB" altLang="en-US" sz="1600" dirty="0"/>
              <a:t>e.g. xx1 and xx2, the status of xx2 shall be recorded as “merged in revision of xx1” (as the final tdoc# for the merged document is not known at the time of merge). </a:t>
            </a:r>
            <a:r>
              <a:rPr lang="en-US" altLang="en-US" sz="1600" dirty="0"/>
              <a:t>I</a:t>
            </a:r>
            <a:r>
              <a:rPr lang="en-US" sz="1600" dirty="0"/>
              <a:t>f the merged tdoc revision of xx1 is not agreed/approved, this anyway needs be allocated a tdoc# which will have the “Noted/not pursued” status</a:t>
            </a: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file>

<file path=customXml/item4.xml><?xml version="1.0" encoding="utf-8"?>
<?mso-contentType ?>
<SharedContentType xmlns="Microsoft.SharePoint.Taxonomy.ContentTypeSync" SourceId="34c87397-5fc1-491e-85e7-d6110dbe9cbd" ContentTypeId="0x0101" PreviousValue="false"/>
</file>

<file path=customXml/item5.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c2260cb3575a113c071d57295356cf6e">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9c71bf3ee9a8d9232958c114dc2cb748"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F09BDD-0CDF-4A78-A85A-0BA1765942A4}">
  <ds:schemaRefs>
    <ds:schemaRef ds:uri="http://schemas.microsoft.com/office/2006/metadata/properties"/>
    <ds:schemaRef ds:uri="http://schemas.microsoft.com/office/infopath/2007/PartnerControls"/>
    <ds:schemaRef ds:uri="71c5aaf6-e6ce-465b-b873-5148d2a4c105"/>
  </ds:schemaRefs>
</ds:datastoreItem>
</file>

<file path=customXml/itemProps2.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3.xml><?xml version="1.0" encoding="utf-8"?>
<ds:datastoreItem xmlns:ds="http://schemas.openxmlformats.org/officeDocument/2006/customXml" ds:itemID="{E3A363AD-777A-4445-B0E4-93ECA30AA484}">
  <ds:schemaRefs>
    <ds:schemaRef ds:uri="http://schemas.microsoft.com/sharepoint/events"/>
  </ds:schemaRefs>
</ds:datastoreItem>
</file>

<file path=customXml/itemProps4.xml><?xml version="1.0" encoding="utf-8"?>
<ds:datastoreItem xmlns:ds="http://schemas.openxmlformats.org/officeDocument/2006/customXml" ds:itemID="{491B950A-C6F3-4161-8EA1-D2435CD5FDDC}">
  <ds:schemaRefs>
    <ds:schemaRef ds:uri="Microsoft.SharePoint.Taxonomy.ContentTypeSync"/>
  </ds:schemaRefs>
</ds:datastoreItem>
</file>

<file path=customXml/itemProps5.xml><?xml version="1.0" encoding="utf-8"?>
<ds:datastoreItem xmlns:ds="http://schemas.openxmlformats.org/officeDocument/2006/customXml" ds:itemID="{31334628-D06C-4602-A245-71C9BE5806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73907</TotalTime>
  <Words>2656</Words>
  <Application>Microsoft Office PowerPoint</Application>
  <PresentationFormat>On-screen Show (4:3)</PresentationFormat>
  <Paragraphs>180</Paragraphs>
  <Slides>16</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Segoe UI</vt:lpstr>
      <vt:lpstr>Times New Roman</vt:lpstr>
      <vt:lpstr>Office Theme</vt:lpstr>
      <vt:lpstr>     SA5#134e  E-Meeting Process        </vt:lpstr>
      <vt:lpstr>Reading instructions</vt:lpstr>
      <vt:lpstr>General meeting info</vt:lpstr>
      <vt:lpstr>SA5  Timelines (1)</vt:lpstr>
      <vt:lpstr>OAM and CH Timelines (2)</vt:lpstr>
      <vt:lpstr>Process (1)</vt:lpstr>
      <vt:lpstr>Process (2)</vt:lpstr>
      <vt:lpstr>Process (3)</vt:lpstr>
      <vt:lpstr>Process (4)</vt:lpstr>
      <vt:lpstr>Process(5)</vt:lpstr>
      <vt:lpstr>Process (6)</vt:lpstr>
      <vt:lpstr>Process (7)</vt:lpstr>
      <vt:lpstr>Process (7)</vt:lpstr>
      <vt:lpstr>CH Process (1)</vt:lpstr>
      <vt:lpstr>OAM Process (1)</vt:lpstr>
      <vt:lpstr>OAM Process (2)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1074</cp:revision>
  <dcterms:created xsi:type="dcterms:W3CDTF">2008-08-30T09:32:10Z</dcterms:created>
  <dcterms:modified xsi:type="dcterms:W3CDTF">2020-11-10T16:04:57Z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(3)0K2aSS620ls2pAX7RO4GixPZYl6WJuOGPh3FcjE2ln11jJjFAf5fmfAbW6EwPM+lQ0LSF5PS
pCl28gzpXjeMFiXY5wglfQK5jqaLHG0gAw5/xzZ/7x4GcyY0LX8+X2LlqDWit/G/OnO69P1v
r4ppLV90G/0CQpj1lNq++rtJs6M2aiGDofq/kTVrx6QZNC0MDh0LtKXchmmgd4bf3ESYWrqm
vQsftq8qSoCy66UCA9</vt:lpwstr>
  </property>
  <property fmtid="{D5CDD505-2E9C-101B-9397-08002B2CF9AE}" pid="4" name="_2015_ms_pID_7253431">
    <vt:lpwstr>qo4k6mv3p31uF4trszfluDOL9Aa0kH1KCgH7q2PQzETFfXFsGn2GRt
QPAVgpHHR9wTyDejtF0/YoT1f00SBhZ30FRs+TFs0P6d+Odgn66wQ2MN7eIzM8bTYgg5dyjT
LnRBNXE3ghlwJFMD38htj8yihYkIz3A8KVvYI/E/rxAOocUgutzWs7b/jzgg2C+Nezo33RHL
VCboVhqrQReXSDz+xFK2KqQijVFNJDXA6DuX</vt:lpwstr>
  </property>
  <property fmtid="{D5CDD505-2E9C-101B-9397-08002B2CF9AE}" pid="5" name="_2015_ms_pID_7253432">
    <vt:lpwstr>gg==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